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veat"/>
      <p:regular r:id="rId17"/>
      <p:bold r:id="rId18"/>
    </p:embeddedFont>
    <p:embeddedFont>
      <p:font typeface="Average"/>
      <p:regular r:id="rId19"/>
    </p:embeddedFont>
    <p:embeddedFont>
      <p:font typeface="Yanone Kaffeesatz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YanoneKaffeesatz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YanoneKaffeesatz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c2d5c12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c2d5c12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cc6c985b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cc6c985b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cc6c985b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cc6c985b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cc6c985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cc6c985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cc6c985b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cc6c985b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cc6c985b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cc6c985b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cc6c985b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cc6c985b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cc6c985b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cc6c985b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cc6c985b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cc6c985b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cc6c985b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cc6c985b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Computer Vision</a:t>
            </a:r>
            <a:endParaRPr sz="8300"/>
          </a:p>
        </p:txBody>
      </p:sp>
      <p:sp>
        <p:nvSpPr>
          <p:cNvPr id="61" name="Google Shape;61;p13"/>
          <p:cNvSpPr txBox="1"/>
          <p:nvPr/>
        </p:nvSpPr>
        <p:spPr>
          <a:xfrm>
            <a:off x="6665850" y="3586450"/>
            <a:ext cx="1806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veat"/>
                <a:ea typeface="Caveat"/>
                <a:cs typeface="Caveat"/>
                <a:sym typeface="Caveat"/>
              </a:rPr>
              <a:t>     </a:t>
            </a: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By: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Venkat Narayan TL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Pranav AS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Prathyush Govind KP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RS Vijaysuraj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AD3"/>
                </a:solidFill>
              </a:rPr>
              <a:t>Face Mask Detection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/>
              <a:t>Using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>
                <a:solidFill>
                  <a:srgbClr val="FFF2CC"/>
                </a:solidFill>
              </a:rPr>
              <a:t>Computer Vision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 u="sng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Uses:</a:t>
            </a:r>
            <a:endParaRPr sz="2555" u="sng">
              <a:solidFill>
                <a:srgbClr val="FFF2CC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5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The Face Mask Detection System can be used at office premises to detect if employees are maintaining safety standards at work. It monitors employees without masks and sends them a reminder to wear a mask.</a:t>
            </a:r>
            <a:endParaRPr sz="2555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88"/>
              <a:t>THANK YOU</a:t>
            </a:r>
            <a:endParaRPr sz="6888"/>
          </a:p>
        </p:txBody>
      </p:sp>
      <p:sp>
        <p:nvSpPr>
          <p:cNvPr id="194" name="Google Shape;194;p23"/>
          <p:cNvSpPr txBox="1"/>
          <p:nvPr/>
        </p:nvSpPr>
        <p:spPr>
          <a:xfrm>
            <a:off x="6665850" y="3586450"/>
            <a:ext cx="18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veat"/>
                <a:ea typeface="Caveat"/>
                <a:cs typeface="Caveat"/>
                <a:sym typeface="Caveat"/>
              </a:rPr>
              <a:t>    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25" y="2474300"/>
            <a:ext cx="2324300" cy="232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>
                <a:solidFill>
                  <a:srgbClr val="F4CCCC"/>
                </a:solidFill>
              </a:rPr>
              <a:t>Computer Vision?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anone Kaffeesatz"/>
              <a:buChar char="➔"/>
            </a:pP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Computer vision</a:t>
            </a: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(</a:t>
            </a: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CV) is the </a:t>
            </a:r>
            <a:r>
              <a:rPr lang="en" sz="2400" u="sng">
                <a:solidFill>
                  <a:srgbClr val="A4C2F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subcategory</a:t>
            </a:r>
            <a:r>
              <a:rPr lang="en" sz="2400">
                <a:solidFill>
                  <a:srgbClr val="A4C2F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of Artificial Intelligence (AI).</a:t>
            </a:r>
            <a:endParaRPr sz="240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anone Kaffeesatz"/>
              <a:buChar char="➔"/>
            </a:pP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It focuses on building and using digital systems to process, </a:t>
            </a:r>
            <a:r>
              <a:rPr lang="en" sz="2400" u="sng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analyze</a:t>
            </a:r>
            <a:r>
              <a:rPr lang="en" sz="2400" u="sng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and </a:t>
            </a:r>
            <a:r>
              <a:rPr lang="en" sz="2400" u="sng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interpret</a:t>
            </a:r>
            <a:r>
              <a:rPr lang="en" sz="2400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visual data.</a:t>
            </a:r>
            <a:endParaRPr sz="240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anone Kaffeesatz"/>
              <a:buChar char="➔"/>
            </a:pP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Computer vision's aim is to enable computers to perform the same kind of  tasks as humans with the same efficiency.</a:t>
            </a:r>
            <a:endParaRPr sz="240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93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237" y="3065400"/>
            <a:ext cx="2573526" cy="1715025"/>
          </a:xfrm>
          <a:prstGeom prst="rect">
            <a:avLst/>
          </a:prstGeom>
          <a:noFill/>
          <a:ln cap="flat" cmpd="sng" w="28575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D1DC"/>
                </a:solidFill>
              </a:rPr>
              <a:t>Uses</a:t>
            </a:r>
            <a:r>
              <a:rPr lang="en"/>
              <a:t> of Computer Vision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Computer Vision is vastly used in many different fields, But its use is becoming more prominent in the following:</a:t>
            </a:r>
            <a:r>
              <a:rPr lang="en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endParaRPr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	</a:t>
            </a:r>
            <a:endParaRPr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19126" y="2263950"/>
            <a:ext cx="2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AD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Healthcare</a:t>
            </a:r>
            <a:endParaRPr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4" y="2571748"/>
            <a:ext cx="2507400" cy="1588350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92000"/>
              </a:srgbClr>
            </a:outerShdw>
          </a:effectLst>
        </p:spPr>
      </p:pic>
      <p:sp>
        <p:nvSpPr>
          <p:cNvPr id="79" name="Google Shape;79;p15"/>
          <p:cNvSpPr txBox="1"/>
          <p:nvPr/>
        </p:nvSpPr>
        <p:spPr>
          <a:xfrm>
            <a:off x="6500476" y="2263950"/>
            <a:ext cx="2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Retail</a:t>
            </a:r>
            <a:endParaRPr>
              <a:solidFill>
                <a:srgbClr val="FFF2CC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626" y="2571750"/>
            <a:ext cx="2507401" cy="1588350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92000"/>
              </a:srgbClr>
            </a:outerShdw>
          </a:effectLst>
        </p:spPr>
      </p:pic>
      <p:sp>
        <p:nvSpPr>
          <p:cNvPr id="81" name="Google Shape;81;p15"/>
          <p:cNvSpPr txBox="1"/>
          <p:nvPr/>
        </p:nvSpPr>
        <p:spPr>
          <a:xfrm>
            <a:off x="3643201" y="2263950"/>
            <a:ext cx="2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Parking Lots</a:t>
            </a:r>
            <a:endParaRPr>
              <a:solidFill>
                <a:srgbClr val="F4CCCC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976" y="2571750"/>
            <a:ext cx="2507400" cy="1588350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92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D1DC"/>
                </a:solidFill>
              </a:rPr>
              <a:t>Uses</a:t>
            </a:r>
            <a:r>
              <a:rPr lang="en"/>
              <a:t> of Computer Vision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53201" y="1076125"/>
            <a:ext cx="2024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Sports</a:t>
            </a:r>
            <a:endParaRPr b="1" sz="1700">
              <a:solidFill>
                <a:srgbClr val="D0E0E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0" y="1507032"/>
            <a:ext cx="2265900" cy="1435368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60000" dist="9525">
              <a:srgbClr val="000000">
                <a:alpha val="77000"/>
              </a:srgbClr>
            </a:outerShdw>
          </a:effectLst>
        </p:spPr>
      </p:pic>
      <p:sp>
        <p:nvSpPr>
          <p:cNvPr id="91" name="Google Shape;91;p16"/>
          <p:cNvSpPr txBox="1"/>
          <p:nvPr/>
        </p:nvSpPr>
        <p:spPr>
          <a:xfrm>
            <a:off x="3559801" y="1076125"/>
            <a:ext cx="20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Agriculture</a:t>
            </a:r>
            <a:endParaRPr b="1" sz="1700">
              <a:solidFill>
                <a:srgbClr val="FFF2CC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050" y="1507012"/>
            <a:ext cx="2265900" cy="1435375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60000" dist="19050">
              <a:srgbClr val="000000">
                <a:alpha val="77000"/>
              </a:srgbClr>
            </a:outerShdw>
          </a:effectLst>
        </p:spPr>
      </p:pic>
      <p:sp>
        <p:nvSpPr>
          <p:cNvPr id="93" name="Google Shape;93;p16"/>
          <p:cNvSpPr txBox="1"/>
          <p:nvPr/>
        </p:nvSpPr>
        <p:spPr>
          <a:xfrm>
            <a:off x="6687151" y="1053025"/>
            <a:ext cx="20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4CC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Self-driving cars</a:t>
            </a:r>
            <a:endParaRPr b="1" sz="1700">
              <a:solidFill>
                <a:srgbClr val="F4CCCC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400" y="1507025"/>
            <a:ext cx="2265900" cy="1435374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60000" dist="19050">
              <a:srgbClr val="000000">
                <a:alpha val="77000"/>
              </a:srgbClr>
            </a:outerShdw>
          </a:effectLst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7975" y="3150550"/>
            <a:ext cx="2244774" cy="1435376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60000" dist="57150">
              <a:srgbClr val="000000">
                <a:alpha val="77000"/>
              </a:srgbClr>
            </a:outerShdw>
          </a:effectLst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6800" y="3150551"/>
            <a:ext cx="2265900" cy="1435375"/>
          </a:xfrm>
          <a:prstGeom prst="rect">
            <a:avLst/>
          </a:prstGeom>
          <a:noFill/>
          <a:ln cap="flat" cmpd="sng" w="1905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60000" dist="19050">
              <a:srgbClr val="000000">
                <a:alpha val="7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Face Mask Detection Using Computer Vision</a:t>
            </a:r>
            <a:endParaRPr sz="4000"/>
          </a:p>
        </p:txBody>
      </p:sp>
      <p:sp>
        <p:nvSpPr>
          <p:cNvPr id="103" name="Google Shape;103;p17"/>
          <p:cNvSpPr txBox="1"/>
          <p:nvPr/>
        </p:nvSpPr>
        <p:spPr>
          <a:xfrm>
            <a:off x="6665850" y="3586450"/>
            <a:ext cx="18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veat"/>
                <a:ea typeface="Caveat"/>
                <a:cs typeface="Caveat"/>
                <a:sym typeface="Caveat"/>
              </a:rPr>
              <a:t>    </a:t>
            </a:r>
            <a:endParaRPr b="1"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25" y="2474300"/>
            <a:ext cx="2324300" cy="232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Face Mask Detection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/>
              <a:t>Using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>
                <a:solidFill>
                  <a:srgbClr val="FCE5CD"/>
                </a:solidFill>
              </a:rPr>
              <a:t>Computer Vision</a:t>
            </a:r>
            <a:endParaRPr>
              <a:solidFill>
                <a:srgbClr val="FCE5C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5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Step 1 :</a:t>
            </a:r>
            <a:r>
              <a:rPr lang="en" sz="2555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Detecting Faces</a:t>
            </a:r>
            <a:endParaRPr sz="2555">
              <a:solidFill>
                <a:srgbClr val="D0E0E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E5C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E5CD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44050"/>
            <a:ext cx="2944400" cy="2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225" y="2144050"/>
            <a:ext cx="2944400" cy="22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 flipH="1" rot="10800000">
            <a:off x="6582306" y="2696294"/>
            <a:ext cx="334351" cy="150745"/>
            <a:chOff x="4338663" y="2504550"/>
            <a:chExt cx="306379" cy="260085"/>
          </a:xfrm>
        </p:grpSpPr>
        <p:sp>
          <p:nvSpPr>
            <p:cNvPr id="114" name="Google Shape;114;p18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8"/>
          <p:cNvGrpSpPr/>
          <p:nvPr/>
        </p:nvGrpSpPr>
        <p:grpSpPr>
          <a:xfrm flipH="1" rot="10800000">
            <a:off x="7227781" y="2696294"/>
            <a:ext cx="334351" cy="150745"/>
            <a:chOff x="4338663" y="2504550"/>
            <a:chExt cx="306379" cy="260085"/>
          </a:xfrm>
        </p:grpSpPr>
        <p:sp>
          <p:nvSpPr>
            <p:cNvPr id="117" name="Google Shape;117;p18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18"/>
          <p:cNvGrpSpPr/>
          <p:nvPr/>
        </p:nvGrpSpPr>
        <p:grpSpPr>
          <a:xfrm flipH="1" rot="10800000">
            <a:off x="6916656" y="3468794"/>
            <a:ext cx="334351" cy="150745"/>
            <a:chOff x="4338663" y="2504550"/>
            <a:chExt cx="306379" cy="260085"/>
          </a:xfrm>
        </p:grpSpPr>
        <p:sp>
          <p:nvSpPr>
            <p:cNvPr id="120" name="Google Shape;120;p18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6926775" y="3019775"/>
            <a:ext cx="314088" cy="276300"/>
            <a:chOff x="4220875" y="2502650"/>
            <a:chExt cx="314088" cy="276300"/>
          </a:xfrm>
        </p:grpSpPr>
        <p:sp>
          <p:nvSpPr>
            <p:cNvPr id="123" name="Google Shape;123;p18"/>
            <p:cNvSpPr/>
            <p:nvPr/>
          </p:nvSpPr>
          <p:spPr>
            <a:xfrm>
              <a:off x="4220875" y="2502650"/>
              <a:ext cx="104700" cy="27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4325575" y="2502650"/>
              <a:ext cx="104700" cy="27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430263" y="2502650"/>
              <a:ext cx="104700" cy="27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8"/>
          <p:cNvSpPr/>
          <p:nvPr/>
        </p:nvSpPr>
        <p:spPr>
          <a:xfrm>
            <a:off x="1891000" y="2337275"/>
            <a:ext cx="1429500" cy="15657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Face Mask Detection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/>
              <a:t>Using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>
                <a:solidFill>
                  <a:srgbClr val="FCE5CD"/>
                </a:solidFill>
              </a:rPr>
              <a:t>Computer Vision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Step 2 :</a:t>
            </a:r>
            <a:r>
              <a:rPr lang="en" sz="2555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Teaching the Computer </a:t>
            </a:r>
            <a:r>
              <a:rPr lang="en" sz="2555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What a </a:t>
            </a:r>
            <a:r>
              <a:rPr lang="en" sz="2555">
                <a:solidFill>
                  <a:srgbClr val="F9CB9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Mask</a:t>
            </a:r>
            <a:r>
              <a:rPr lang="en" sz="2555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is:</a:t>
            </a:r>
            <a:endParaRPr sz="2555">
              <a:solidFill>
                <a:srgbClr val="FFE599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lang="en" sz="1655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Step 2.1 : </a:t>
            </a:r>
            <a:r>
              <a:rPr lang="en" sz="1650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Taking photos with a mask</a:t>
            </a:r>
            <a:endParaRPr sz="1650">
              <a:solidFill>
                <a:srgbClr val="D0E0E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D0E0E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007375" y="1670850"/>
            <a:ext cx="3388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5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Step 2.2 : </a:t>
            </a:r>
            <a:r>
              <a:rPr lang="en" sz="1650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Taking photos without a mask</a:t>
            </a:r>
            <a:endParaRPr sz="1650">
              <a:solidFill>
                <a:srgbClr val="D0E0E3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D0E0E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39576" l="0" r="0" t="13521"/>
          <a:stretch/>
        </p:blipFill>
        <p:spPr>
          <a:xfrm>
            <a:off x="5996925" y="2246500"/>
            <a:ext cx="1409700" cy="14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31923" l="0" r="0" t="18941"/>
          <a:stretch/>
        </p:blipFill>
        <p:spPr>
          <a:xfrm>
            <a:off x="1538575" y="2111838"/>
            <a:ext cx="1409700" cy="14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800225" y="2405350"/>
            <a:ext cx="930300" cy="1089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6236625" y="2416638"/>
            <a:ext cx="930300" cy="1089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Face Mask Detection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/>
              <a:t>Using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>
                <a:solidFill>
                  <a:srgbClr val="FCE5CD"/>
                </a:solidFill>
              </a:rPr>
              <a:t>Computer Vision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>
                <a:solidFill>
                  <a:srgbClr val="FFF2CC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Step 3 :</a:t>
            </a:r>
            <a:r>
              <a:rPr lang="en" sz="2555">
                <a:solidFill>
                  <a:srgbClr val="D0E0E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2555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Running it through an </a:t>
            </a:r>
            <a:r>
              <a:rPr lang="en" sz="2555">
                <a:solidFill>
                  <a:srgbClr val="EA99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AI algorithm</a:t>
            </a:r>
            <a:r>
              <a:rPr lang="en" sz="2555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which learns the </a:t>
            </a:r>
            <a:r>
              <a:rPr lang="en" sz="2555">
                <a:solidFill>
                  <a:srgbClr val="FFE599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difference</a:t>
            </a:r>
            <a:endParaRPr>
              <a:solidFill>
                <a:srgbClr val="FFE599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993" y="2110350"/>
            <a:ext cx="1899482" cy="20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001" y="2110351"/>
            <a:ext cx="1730070" cy="202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0"/>
          <p:cNvGrpSpPr/>
          <p:nvPr/>
        </p:nvGrpSpPr>
        <p:grpSpPr>
          <a:xfrm flipH="1" rot="10800000">
            <a:off x="6605006" y="2785294"/>
            <a:ext cx="334351" cy="150745"/>
            <a:chOff x="4338663" y="2504550"/>
            <a:chExt cx="306379" cy="260085"/>
          </a:xfrm>
        </p:grpSpPr>
        <p:sp>
          <p:nvSpPr>
            <p:cNvPr id="149" name="Google Shape;149;p20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20"/>
          <p:cNvGrpSpPr/>
          <p:nvPr/>
        </p:nvGrpSpPr>
        <p:grpSpPr>
          <a:xfrm flipH="1" rot="10800000">
            <a:off x="6174981" y="2785294"/>
            <a:ext cx="334351" cy="150745"/>
            <a:chOff x="4338663" y="2504550"/>
            <a:chExt cx="306379" cy="260085"/>
          </a:xfrm>
        </p:grpSpPr>
        <p:sp>
          <p:nvSpPr>
            <p:cNvPr id="152" name="Google Shape;152;p20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20"/>
          <p:cNvGrpSpPr/>
          <p:nvPr/>
        </p:nvGrpSpPr>
        <p:grpSpPr>
          <a:xfrm>
            <a:off x="6389725" y="3034900"/>
            <a:ext cx="314088" cy="276300"/>
            <a:chOff x="4220875" y="2502650"/>
            <a:chExt cx="314088" cy="276300"/>
          </a:xfrm>
        </p:grpSpPr>
        <p:sp>
          <p:nvSpPr>
            <p:cNvPr id="155" name="Google Shape;155;p20"/>
            <p:cNvSpPr/>
            <p:nvPr/>
          </p:nvSpPr>
          <p:spPr>
            <a:xfrm>
              <a:off x="4220875" y="2502650"/>
              <a:ext cx="104700" cy="27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4325575" y="2502650"/>
              <a:ext cx="104700" cy="27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4430263" y="2502650"/>
              <a:ext cx="104700" cy="27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0"/>
          <p:cNvGrpSpPr/>
          <p:nvPr/>
        </p:nvGrpSpPr>
        <p:grpSpPr>
          <a:xfrm flipH="1" rot="10800000">
            <a:off x="6326656" y="3462969"/>
            <a:ext cx="334351" cy="150745"/>
            <a:chOff x="4338663" y="2504550"/>
            <a:chExt cx="306379" cy="260085"/>
          </a:xfrm>
        </p:grpSpPr>
        <p:sp>
          <p:nvSpPr>
            <p:cNvPr id="159" name="Google Shape;159;p20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0"/>
          <p:cNvGrpSpPr/>
          <p:nvPr/>
        </p:nvGrpSpPr>
        <p:grpSpPr>
          <a:xfrm flipH="1" rot="10800000">
            <a:off x="1841956" y="2839344"/>
            <a:ext cx="334351" cy="150745"/>
            <a:chOff x="4338663" y="2504550"/>
            <a:chExt cx="306379" cy="260085"/>
          </a:xfrm>
        </p:grpSpPr>
        <p:sp>
          <p:nvSpPr>
            <p:cNvPr id="162" name="Google Shape;162;p20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0"/>
          <p:cNvGrpSpPr/>
          <p:nvPr/>
        </p:nvGrpSpPr>
        <p:grpSpPr>
          <a:xfrm flipH="1" rot="10800000">
            <a:off x="2264431" y="2839344"/>
            <a:ext cx="334351" cy="150745"/>
            <a:chOff x="4338663" y="2504550"/>
            <a:chExt cx="306379" cy="260085"/>
          </a:xfrm>
        </p:grpSpPr>
        <p:sp>
          <p:nvSpPr>
            <p:cNvPr id="165" name="Google Shape;165;p20"/>
            <p:cNvSpPr/>
            <p:nvPr/>
          </p:nvSpPr>
          <p:spPr>
            <a:xfrm>
              <a:off x="4338663" y="2504550"/>
              <a:ext cx="306300" cy="134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4358542" y="2638935"/>
              <a:ext cx="286500" cy="12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0"/>
          <p:cNvSpPr txBox="1"/>
          <p:nvPr/>
        </p:nvSpPr>
        <p:spPr>
          <a:xfrm>
            <a:off x="3664238" y="297295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difference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8" name="Google Shape;168;p20"/>
          <p:cNvCxnSpPr>
            <a:stCxn id="155" idx="1"/>
          </p:cNvCxnSpPr>
          <p:nvPr/>
        </p:nvCxnSpPr>
        <p:spPr>
          <a:xfrm flipH="1">
            <a:off x="5143525" y="3173050"/>
            <a:ext cx="12462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>
            <a:stCxn id="160" idx="1"/>
          </p:cNvCxnSpPr>
          <p:nvPr/>
        </p:nvCxnSpPr>
        <p:spPr>
          <a:xfrm rot="10800000">
            <a:off x="5196651" y="3313097"/>
            <a:ext cx="11517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/>
          <p:nvPr/>
        </p:nvCxnSpPr>
        <p:spPr>
          <a:xfrm flipH="1" rot="10800000">
            <a:off x="2246500" y="3184400"/>
            <a:ext cx="16110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0"/>
          <p:cNvCxnSpPr/>
          <p:nvPr/>
        </p:nvCxnSpPr>
        <p:spPr>
          <a:xfrm flipH="1" rot="10800000">
            <a:off x="2186000" y="3312925"/>
            <a:ext cx="17397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28600">
            <a:solidFill>
              <a:srgbClr val="93E0D7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 dir="129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Face Mask Detection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/>
              <a:t>Using</a:t>
            </a:r>
            <a:r>
              <a:rPr lang="en">
                <a:solidFill>
                  <a:srgbClr val="EAD1DC"/>
                </a:solidFill>
              </a:rPr>
              <a:t> </a:t>
            </a:r>
            <a:r>
              <a:rPr lang="en">
                <a:solidFill>
                  <a:srgbClr val="FCE5CD"/>
                </a:solidFill>
              </a:rPr>
              <a:t>Computer Vision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5" u="sng">
                <a:solidFill>
                  <a:srgbClr val="FFF2CC"/>
                </a:solidFill>
                <a:latin typeface="Oswald"/>
                <a:ea typeface="Oswald"/>
                <a:cs typeface="Oswald"/>
                <a:sym typeface="Oswald"/>
              </a:rPr>
              <a:t>Step 4</a:t>
            </a:r>
            <a:r>
              <a:rPr lang="en" sz="2555">
                <a:solidFill>
                  <a:srgbClr val="FFF2CC"/>
                </a:solidFill>
                <a:latin typeface="Oswald"/>
                <a:ea typeface="Oswald"/>
                <a:cs typeface="Oswald"/>
                <a:sym typeface="Oswald"/>
              </a:rPr>
              <a:t> :</a:t>
            </a:r>
            <a:r>
              <a:rPr lang="en" sz="2555">
                <a:solidFill>
                  <a:srgbClr val="D0E0E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555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Testing</a:t>
            </a:r>
            <a:endParaRPr sz="255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21" y="1867850"/>
            <a:ext cx="2324675" cy="2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675" y="1867850"/>
            <a:ext cx="2464824" cy="2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push dir="r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